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8" r:id="rId4"/>
    <p:sldId id="265" r:id="rId5"/>
    <p:sldId id="266" r:id="rId6"/>
    <p:sldId id="267" r:id="rId7"/>
    <p:sldId id="268" r:id="rId8"/>
    <p:sldId id="269" r:id="rId9"/>
    <p:sldId id="270" r:id="rId10"/>
    <p:sldId id="271" r:id="rId11"/>
    <p:sldId id="272" r:id="rId12"/>
    <p:sldId id="273" r:id="rId13"/>
    <p:sldId id="274"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3C910"/>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86410" autoAdjust="0"/>
  </p:normalViewPr>
  <p:slideViewPr>
    <p:cSldViewPr snapToGrid="0" snapToObjects="1">
      <p:cViewPr varScale="1">
        <p:scale>
          <a:sx n="59" d="100"/>
          <a:sy n="59" d="100"/>
        </p:scale>
        <p:origin x="936" y="45"/>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BE759-6243-46BE-9A2E-3EB1E3BBD03F}" type="datetimeFigureOut">
              <a:rPr lang="en-US" smtClean="0"/>
              <a:t>7/26/2025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7E666-7D3E-4EC8-823D-CA6E4043D653}" type="slidenum">
              <a:rPr lang="en-US" smtClean="0"/>
              <a:t>‹#›</a:t>
            </a:fld>
            <a:endParaRPr lang="en-US"/>
          </a:p>
        </p:txBody>
      </p:sp>
    </p:spTree>
    <p:extLst>
      <p:ext uri="{BB962C8B-B14F-4D97-AF65-F5344CB8AC3E}">
        <p14:creationId xmlns:p14="http://schemas.microsoft.com/office/powerpoint/2010/main" val="258777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Revenue and profit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cardVisual</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d77f0ec7-9e92-4efd-b092-d8836f37924e?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pp.powerbi.com/groups/me/reports/d77f0ec7-9e92-4efd-b092-d8836f37924e/?pbi_source=PowerPoint"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pp.powerbi.com/groups/me/reports/d77f0ec7-9e92-4efd-b092-d8836f37924e/?pbi_source=PowerPoint"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pp.powerbi.com/groups/me/reports/d77f0ec7-9e92-4efd-b092-d8836f37924e/?pbi_source=PowerPoint"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d77f0ec7-9e92-4efd-b092-d8836f37924e?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d77f0ec7-9e92-4efd-b092-d8836f37924e/?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pp.powerbi.com/groups/me/reports/d77f0ec7-9e92-4efd-b092-d8836f37924e/?pbi_source=PowerPoint"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pp.powerbi.com/groups/me/reports/d77f0ec7-9e92-4efd-b092-d8836f37924e/?pbi_source=PowerPoint"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pp.powerbi.com/groups/me/reports/d77f0ec7-9e92-4efd-b092-d8836f37924e/?pbi_source=PowerPoint"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pp.powerbi.com/groups/me/reports/d77f0ec7-9e92-4efd-b092-d8836f37924e/?pbi_source=PowerPoint"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pp.powerbi.com/groups/me/reports/d77f0ec7-9e92-4efd-b092-d8836f37924e/?pbi_source=PowerPoint"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powerbi.com/groups/me/reports/d77f0ec7-9e92-4efd-b092-d8836f37924e/?pbi_source=PowerPoint"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pp.powerbi.com/groups/me/reports/d77f0ec7-9e92-4efd-b092-d8836f37924e/?pbi_source=PowerPoint"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389798" y="1370941"/>
            <a:ext cx="6314017" cy="15753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Revenue and profit analysis, discovering the weak links</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7/26/2025 9:34:38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7/26/2025 9:19:15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266A0-0EDF-441A-81F8-74F67F1AFFF5}"/>
              </a:ext>
            </a:extLst>
          </p:cNvPr>
          <p:cNvPicPr>
            <a:picLocks noChangeAspect="1"/>
          </p:cNvPicPr>
          <p:nvPr/>
        </p:nvPicPr>
        <p:blipFill>
          <a:blip r:embed="rId2"/>
          <a:stretch>
            <a:fillRect/>
          </a:stretch>
        </p:blipFill>
        <p:spPr>
          <a:xfrm>
            <a:off x="142710" y="576055"/>
            <a:ext cx="11986682" cy="5225934"/>
          </a:xfrm>
          <a:prstGeom prst="rect">
            <a:avLst/>
          </a:prstGeom>
        </p:spPr>
      </p:pic>
      <p:sp>
        <p:nvSpPr>
          <p:cNvPr id="4" name="Oval 3">
            <a:extLst>
              <a:ext uri="{FF2B5EF4-FFF2-40B4-BE49-F238E27FC236}">
                <a16:creationId xmlns:a16="http://schemas.microsoft.com/office/drawing/2014/main" id="{54FEE35B-DF08-4AE6-B4D8-871FDC8E3FAA}"/>
              </a:ext>
            </a:extLst>
          </p:cNvPr>
          <p:cNvSpPr/>
          <p:nvPr/>
        </p:nvSpPr>
        <p:spPr>
          <a:xfrm>
            <a:off x="7824998" y="2913126"/>
            <a:ext cx="3317735" cy="550266"/>
          </a:xfrm>
          <a:prstGeom prst="ellipse">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25400" dir="5400000" algn="ctr" rotWithShape="0">
                  <a:srgbClr val="6E747A">
                    <a:alpha val="43000"/>
                  </a:srgbClr>
                </a:outerShdw>
              </a:effectLst>
            </a:endParaRPr>
          </a:p>
        </p:txBody>
      </p:sp>
      <p:sp>
        <p:nvSpPr>
          <p:cNvPr id="5" name="Thought Bubble: Cloud 4" descr="2014 Q1&#10;">
            <a:extLst>
              <a:ext uri="{FF2B5EF4-FFF2-40B4-BE49-F238E27FC236}">
                <a16:creationId xmlns:a16="http://schemas.microsoft.com/office/drawing/2014/main" id="{48D04D65-AB9D-438B-B808-A7A28E91F38B}"/>
              </a:ext>
              <a:ext uri="{C183D7F6-B498-43B3-948B-1728B52AA6E4}">
                <adec:decorative xmlns:adec="http://schemas.microsoft.com/office/drawing/2017/decorative" val="0"/>
              </a:ext>
            </a:extLst>
          </p:cNvPr>
          <p:cNvSpPr/>
          <p:nvPr/>
        </p:nvSpPr>
        <p:spPr>
          <a:xfrm>
            <a:off x="5249877" y="4647863"/>
            <a:ext cx="673493" cy="447085"/>
          </a:xfrm>
          <a:prstGeom prst="cloudCallout">
            <a:avLst>
              <a:gd name="adj1" fmla="val 61317"/>
              <a:gd name="adj2" fmla="val -4419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Tree>
    <p:extLst>
      <p:ext uri="{BB962C8B-B14F-4D97-AF65-F5344CB8AC3E}">
        <p14:creationId xmlns:p14="http://schemas.microsoft.com/office/powerpoint/2010/main" val="694929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title="This slide contains the following visuals: textbox ,slicer ,Profits ,actionButton ,actionButton. Please refer to the notes on this slide for details">
            <a:hlinkClick r:id="rId2"/>
            <a:extLst>
              <a:ext uri="{FF2B5EF4-FFF2-40B4-BE49-F238E27FC236}">
                <a16:creationId xmlns:a16="http://schemas.microsoft.com/office/drawing/2014/main" id="{3197393E-D513-4714-8733-6D21DCB5D57A}"/>
              </a:ext>
            </a:extLst>
          </p:cNvPr>
          <p:cNvPicPr>
            <a:picLocks noChangeAspect="1"/>
          </p:cNvPicPr>
          <p:nvPr/>
        </p:nvPicPr>
        <p:blipFill>
          <a:blip r:embed="rId3"/>
          <a:stretch>
            <a:fillRect/>
          </a:stretch>
        </p:blipFill>
        <p:spPr>
          <a:xfrm>
            <a:off x="76200" y="0"/>
            <a:ext cx="12020550" cy="6858000"/>
          </a:xfrm>
          <a:prstGeom prst="rect">
            <a:avLst/>
          </a:prstGeom>
          <a:noFill/>
        </p:spPr>
      </p:pic>
      <p:sp>
        <p:nvSpPr>
          <p:cNvPr id="3" name="Oval 2">
            <a:extLst>
              <a:ext uri="{FF2B5EF4-FFF2-40B4-BE49-F238E27FC236}">
                <a16:creationId xmlns:a16="http://schemas.microsoft.com/office/drawing/2014/main" id="{E6610212-5E5F-4FBB-8506-4538C7892714}"/>
              </a:ext>
            </a:extLst>
          </p:cNvPr>
          <p:cNvSpPr/>
          <p:nvPr/>
        </p:nvSpPr>
        <p:spPr>
          <a:xfrm>
            <a:off x="10106952" y="202306"/>
            <a:ext cx="1950177" cy="550266"/>
          </a:xfrm>
          <a:prstGeom prst="ellipse">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19794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title="This slide contains the following visuals: textbox ,slicer ,Profits ,Profits ,Profit by salesperson (top) ,Profit by salesperson (bottom) ,Countries with most profitable orders ,Countries with least profitable orders ,Top sub-categories ,Countries with highest shipping share. Please refer to the notes on this slide for details">
            <a:hlinkClick r:id="rId2"/>
            <a:extLst>
              <a:ext uri="{FF2B5EF4-FFF2-40B4-BE49-F238E27FC236}">
                <a16:creationId xmlns:a16="http://schemas.microsoft.com/office/drawing/2014/main" id="{352B4B72-A483-45E9-A1B8-CF5C38A43BF0}"/>
              </a:ext>
            </a:extLst>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217945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title="This slide contains the following visuals: textbox ,slicer ,Profits ,Profits ,Profit by salesperson (top) ,Profit by salesperson (bottom) ,Countries with most profitable orders ,Countries with least profitable orders ,Top sub-categories ,Countries with highest shipping share. Please refer to the notes on this slide for details">
            <a:hlinkClick r:id="rId2"/>
            <a:extLst>
              <a:ext uri="{FF2B5EF4-FFF2-40B4-BE49-F238E27FC236}">
                <a16:creationId xmlns:a16="http://schemas.microsoft.com/office/drawing/2014/main" id="{7F05EC86-B29E-41A2-ACB7-D3BB23246FA3}"/>
              </a:ext>
            </a:extLst>
          </p:cNvPr>
          <p:cNvPicPr>
            <a:picLocks noChangeAspect="1"/>
          </p:cNvPicPr>
          <p:nvPr/>
        </p:nvPicPr>
        <p:blipFill>
          <a:blip r:embed="rId3"/>
          <a:stretch>
            <a:fillRect/>
          </a:stretch>
        </p:blipFill>
        <p:spPr>
          <a:xfrm>
            <a:off x="76200" y="0"/>
            <a:ext cx="12020550" cy="6858000"/>
          </a:xfrm>
          <a:prstGeom prst="rect">
            <a:avLst/>
          </a:prstGeom>
          <a:noFill/>
        </p:spPr>
      </p:pic>
      <p:sp>
        <p:nvSpPr>
          <p:cNvPr id="3" name="Oval 2">
            <a:extLst>
              <a:ext uri="{FF2B5EF4-FFF2-40B4-BE49-F238E27FC236}">
                <a16:creationId xmlns:a16="http://schemas.microsoft.com/office/drawing/2014/main" id="{2BB62C49-FC4C-4DC8-A2E8-F7416EFF35FA}"/>
              </a:ext>
            </a:extLst>
          </p:cNvPr>
          <p:cNvSpPr/>
          <p:nvPr/>
        </p:nvSpPr>
        <p:spPr>
          <a:xfrm>
            <a:off x="2994053" y="801114"/>
            <a:ext cx="2662280" cy="1901626"/>
          </a:xfrm>
          <a:prstGeom prst="ellipse">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25400" dir="5400000" algn="ctr" rotWithShape="0">
                  <a:srgbClr val="6E747A">
                    <a:alpha val="43000"/>
                  </a:srgbClr>
                </a:outerShdw>
              </a:effectLst>
            </a:endParaRPr>
          </a:p>
        </p:txBody>
      </p:sp>
      <p:sp>
        <p:nvSpPr>
          <p:cNvPr id="4" name="Thought Bubble: Cloud 3" descr="2014 Q1&#10;">
            <a:extLst>
              <a:ext uri="{FF2B5EF4-FFF2-40B4-BE49-F238E27FC236}">
                <a16:creationId xmlns:a16="http://schemas.microsoft.com/office/drawing/2014/main" id="{0854C8F8-D8C5-4B3E-8E8D-517F6A2D9487}"/>
              </a:ext>
              <a:ext uri="{C183D7F6-B498-43B3-948B-1728B52AA6E4}">
                <adec:decorative xmlns:adec="http://schemas.microsoft.com/office/drawing/2017/decorative" val="0"/>
              </a:ext>
            </a:extLst>
          </p:cNvPr>
          <p:cNvSpPr/>
          <p:nvPr/>
        </p:nvSpPr>
        <p:spPr>
          <a:xfrm>
            <a:off x="7191965" y="3429000"/>
            <a:ext cx="946769" cy="612648"/>
          </a:xfrm>
          <a:prstGeom prst="cloudCallout">
            <a:avLst>
              <a:gd name="adj1" fmla="val 51817"/>
              <a:gd name="adj2" fmla="val -3788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Tree>
    <p:extLst>
      <p:ext uri="{BB962C8B-B14F-4D97-AF65-F5344CB8AC3E}">
        <p14:creationId xmlns:p14="http://schemas.microsoft.com/office/powerpoint/2010/main" val="2858696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389798" y="1370941"/>
            <a:ext cx="6314017" cy="15753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lvl="0" algn="l">
              <a:defRPr/>
            </a:pPr>
            <a:r>
              <a:rPr lang="en-US" dirty="0">
                <a:solidFill>
                  <a:srgbClr val="F3C910"/>
                </a:solidFill>
              </a:rPr>
              <a:t>I thank you for your questions and time.</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7/26/2025 9:34:38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7/26/2025 9:19:15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277952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venue and profit ,slicer ,cardVisual ,cardVisual ,cardVisual ,cardVisual ,textbox ,barChart ,slicer ,pivotTabl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title="This slide contains the following visuals: Revenue and profit ,slicer ,cardVisual ,cardVisual ,cardVisual ,cardVisual ,textbox ,barChart ,slicer ,pivotTable. Please refer to the notes on this slide for details">
            <a:hlinkClick r:id="rId2"/>
            <a:extLst>
              <a:ext uri="{FF2B5EF4-FFF2-40B4-BE49-F238E27FC236}">
                <a16:creationId xmlns:a16="http://schemas.microsoft.com/office/drawing/2014/main" id="{DC4C0239-D238-4B58-BE93-AC00CA072AFE}"/>
              </a:ext>
            </a:extLst>
          </p:cNvPr>
          <p:cNvPicPr>
            <a:picLocks noChangeAspect="1"/>
          </p:cNvPicPr>
          <p:nvPr/>
        </p:nvPicPr>
        <p:blipFill>
          <a:blip r:embed="rId3"/>
          <a:stretch>
            <a:fillRect/>
          </a:stretch>
        </p:blipFill>
        <p:spPr>
          <a:xfrm>
            <a:off x="76200" y="0"/>
            <a:ext cx="12020550" cy="6858000"/>
          </a:xfrm>
          <a:prstGeom prst="rect">
            <a:avLst/>
          </a:prstGeom>
          <a:noFill/>
        </p:spPr>
      </p:pic>
      <p:sp>
        <p:nvSpPr>
          <p:cNvPr id="2" name="Thought Bubble: Cloud 1" descr="2014 Q1&#10;">
            <a:extLst>
              <a:ext uri="{FF2B5EF4-FFF2-40B4-BE49-F238E27FC236}">
                <a16:creationId xmlns:a16="http://schemas.microsoft.com/office/drawing/2014/main" id="{7F8E47E9-A43D-4BE6-ADCE-44DB82D22822}"/>
              </a:ext>
              <a:ext uri="{C183D7F6-B498-43B3-948B-1728B52AA6E4}">
                <adec:decorative xmlns:adec="http://schemas.microsoft.com/office/drawing/2017/decorative" val="0"/>
              </a:ext>
            </a:extLst>
          </p:cNvPr>
          <p:cNvSpPr/>
          <p:nvPr/>
        </p:nvSpPr>
        <p:spPr>
          <a:xfrm>
            <a:off x="5139706" y="1465832"/>
            <a:ext cx="946769" cy="612648"/>
          </a:xfrm>
          <a:prstGeom prst="cloud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2014 Q1</a:t>
            </a:r>
          </a:p>
        </p:txBody>
      </p:sp>
      <p:sp>
        <p:nvSpPr>
          <p:cNvPr id="3" name="Oval 2">
            <a:extLst>
              <a:ext uri="{FF2B5EF4-FFF2-40B4-BE49-F238E27FC236}">
                <a16:creationId xmlns:a16="http://schemas.microsoft.com/office/drawing/2014/main" id="{8294B60D-6EE4-4E11-8B4D-73E44B1DDEF8}"/>
              </a:ext>
            </a:extLst>
          </p:cNvPr>
          <p:cNvSpPr/>
          <p:nvPr/>
        </p:nvSpPr>
        <p:spPr>
          <a:xfrm>
            <a:off x="8270060" y="1367554"/>
            <a:ext cx="2338598" cy="380326"/>
          </a:xfrm>
          <a:prstGeom prst="ellipse">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4937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title="This slide contains the following visuals: Sales, costs, profit by year, quarter, month and YoY % change ,cardVisual ,cardVisual ,textbox ,slicer ,slicer ,slicer ,slicer ,slicer ,slicer ,cardVisual ,cardVisual. Please refer to the notes on this slide for details">
            <a:hlinkClick r:id="rId2"/>
            <a:extLst>
              <a:ext uri="{FF2B5EF4-FFF2-40B4-BE49-F238E27FC236}">
                <a16:creationId xmlns:a16="http://schemas.microsoft.com/office/drawing/2014/main" id="{76022743-EA87-48D4-9076-08E19125D32F}"/>
              </a:ext>
            </a:extLst>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2323934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title="This slide contains the following visuals: Sales, costs, profit by year, quarter, month and YoY % change ,cardVisual ,cardVisual ,textbox ,slicer ,slicer ,slicer ,slicer ,slicer ,slicer ,cardVisual ,cardVisual. Please refer to the notes on this slide for details">
            <a:hlinkClick r:id="rId2"/>
            <a:extLst>
              <a:ext uri="{FF2B5EF4-FFF2-40B4-BE49-F238E27FC236}">
                <a16:creationId xmlns:a16="http://schemas.microsoft.com/office/drawing/2014/main" id="{5C1ABA8B-F5D8-4FBD-8EA6-899E09AF2525}"/>
              </a:ext>
            </a:extLst>
          </p:cNvPr>
          <p:cNvPicPr>
            <a:picLocks noChangeAspect="1"/>
          </p:cNvPicPr>
          <p:nvPr/>
        </p:nvPicPr>
        <p:blipFill>
          <a:blip r:embed="rId3"/>
          <a:stretch>
            <a:fillRect/>
          </a:stretch>
        </p:blipFill>
        <p:spPr>
          <a:xfrm>
            <a:off x="76200" y="0"/>
            <a:ext cx="12020550" cy="6858000"/>
          </a:xfrm>
          <a:prstGeom prst="rect">
            <a:avLst/>
          </a:prstGeom>
          <a:noFill/>
        </p:spPr>
      </p:pic>
      <p:sp>
        <p:nvSpPr>
          <p:cNvPr id="3" name="Thought Bubble: Cloud 2" descr="2014 Q1&#10;">
            <a:extLst>
              <a:ext uri="{FF2B5EF4-FFF2-40B4-BE49-F238E27FC236}">
                <a16:creationId xmlns:a16="http://schemas.microsoft.com/office/drawing/2014/main" id="{EF2D9659-AD37-46A4-A0D0-6AA054C7CB2C}"/>
              </a:ext>
              <a:ext uri="{C183D7F6-B498-43B3-948B-1728B52AA6E4}">
                <adec:decorative xmlns:adec="http://schemas.microsoft.com/office/drawing/2017/decorative" val="0"/>
              </a:ext>
            </a:extLst>
          </p:cNvPr>
          <p:cNvSpPr/>
          <p:nvPr/>
        </p:nvSpPr>
        <p:spPr>
          <a:xfrm>
            <a:off x="95250" y="3429000"/>
            <a:ext cx="946769" cy="612648"/>
          </a:xfrm>
          <a:prstGeom prst="cloudCallout">
            <a:avLst>
              <a:gd name="adj1" fmla="val 37287"/>
              <a:gd name="adj2" fmla="val 4268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p:sp>
        <p:nvSpPr>
          <p:cNvPr id="4" name="Oval 3">
            <a:extLst>
              <a:ext uri="{FF2B5EF4-FFF2-40B4-BE49-F238E27FC236}">
                <a16:creationId xmlns:a16="http://schemas.microsoft.com/office/drawing/2014/main" id="{EA76DDEA-2AC9-4A9F-A884-ECAAF164858A}"/>
              </a:ext>
            </a:extLst>
          </p:cNvPr>
          <p:cNvSpPr/>
          <p:nvPr/>
        </p:nvSpPr>
        <p:spPr>
          <a:xfrm>
            <a:off x="6101390" y="3916543"/>
            <a:ext cx="1383738" cy="477431"/>
          </a:xfrm>
          <a:prstGeom prst="ellipse">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25400" dir="5400000" algn="ctr" rotWithShape="0">
                  <a:srgbClr val="6E747A">
                    <a:alpha val="43000"/>
                  </a:srgbClr>
                </a:outerShdw>
              </a:effectLst>
            </a:endParaRPr>
          </a:p>
        </p:txBody>
      </p:sp>
      <p:sp>
        <p:nvSpPr>
          <p:cNvPr id="5" name="Oval 4">
            <a:extLst>
              <a:ext uri="{FF2B5EF4-FFF2-40B4-BE49-F238E27FC236}">
                <a16:creationId xmlns:a16="http://schemas.microsoft.com/office/drawing/2014/main" id="{E44F4CF3-1706-436D-8ADB-D729278DF0D2}"/>
              </a:ext>
            </a:extLst>
          </p:cNvPr>
          <p:cNvSpPr/>
          <p:nvPr/>
        </p:nvSpPr>
        <p:spPr>
          <a:xfrm>
            <a:off x="10422542" y="5753418"/>
            <a:ext cx="1577940" cy="380326"/>
          </a:xfrm>
          <a:prstGeom prst="ellipse">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87488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title="This slide contains the following visuals: textbox ,slicer ,pivotTable ,Correlation of Discount and Profit (clusters) ,cardVisual ,cardVisual ,cardVisual ,cardVisual. Please refer to the notes on this slide for details">
            <a:hlinkClick r:id="rId2"/>
            <a:extLst>
              <a:ext uri="{FF2B5EF4-FFF2-40B4-BE49-F238E27FC236}">
                <a16:creationId xmlns:a16="http://schemas.microsoft.com/office/drawing/2014/main" id="{9833CE38-8B52-4F18-B757-30D6F2A3112F}"/>
              </a:ext>
            </a:extLst>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67684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title="This slide contains the following visuals: textbox ,slicer ,pivotTable ,Correlation of Discount and Profit (clusters) ,cardVisual ,cardVisual ,cardVisual ,cardVisual. Please refer to the notes on this slide for details">
            <a:hlinkClick r:id="rId2"/>
            <a:extLst>
              <a:ext uri="{FF2B5EF4-FFF2-40B4-BE49-F238E27FC236}">
                <a16:creationId xmlns:a16="http://schemas.microsoft.com/office/drawing/2014/main" id="{53D67E67-3ADF-4E63-8171-E67B751B16D2}"/>
              </a:ext>
            </a:extLst>
          </p:cNvPr>
          <p:cNvPicPr>
            <a:picLocks noChangeAspect="1"/>
          </p:cNvPicPr>
          <p:nvPr/>
        </p:nvPicPr>
        <p:blipFill>
          <a:blip r:embed="rId3"/>
          <a:stretch>
            <a:fillRect/>
          </a:stretch>
        </p:blipFill>
        <p:spPr>
          <a:xfrm>
            <a:off x="76200" y="0"/>
            <a:ext cx="12020550" cy="6858000"/>
          </a:xfrm>
          <a:prstGeom prst="rect">
            <a:avLst/>
          </a:prstGeom>
          <a:noFill/>
        </p:spPr>
      </p:pic>
      <p:sp>
        <p:nvSpPr>
          <p:cNvPr id="3" name="Oval 2">
            <a:extLst>
              <a:ext uri="{FF2B5EF4-FFF2-40B4-BE49-F238E27FC236}">
                <a16:creationId xmlns:a16="http://schemas.microsoft.com/office/drawing/2014/main" id="{04B86672-5F91-4F5F-A9C3-0117AC548B02}"/>
              </a:ext>
            </a:extLst>
          </p:cNvPr>
          <p:cNvSpPr/>
          <p:nvPr/>
        </p:nvSpPr>
        <p:spPr>
          <a:xfrm>
            <a:off x="655455" y="1432290"/>
            <a:ext cx="4288779" cy="1335186"/>
          </a:xfrm>
          <a:prstGeom prst="ellipse">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7321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title="This slide contains the following visuals: Profit by sub-category ,cardVisual ,cardVisual ,cardVisual ,cardVisual ,textbox ,barChart ,slicer ,Profits (dril through for details) ,Profit margin vs shipping share ,Monthly profit tendency. Please refer to the notes on this slide for details">
            <a:hlinkClick r:id="rId2"/>
            <a:extLst>
              <a:ext uri="{FF2B5EF4-FFF2-40B4-BE49-F238E27FC236}">
                <a16:creationId xmlns:a16="http://schemas.microsoft.com/office/drawing/2014/main" id="{6D7EDD5F-6029-4757-9BF8-84610F43C86C}"/>
              </a:ext>
            </a:extLst>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157748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title="This slide contains the following visuals: Profit by sub-category ,cardVisual ,cardVisual ,cardVisual ,cardVisual ,textbox ,barChart ,slicer ,Profits (dril through for details) ,Profit margin vs shipping share ,Monthly profit tendency. Please refer to the notes on this slide for details">
            <a:hlinkClick r:id="rId2"/>
            <a:extLst>
              <a:ext uri="{FF2B5EF4-FFF2-40B4-BE49-F238E27FC236}">
                <a16:creationId xmlns:a16="http://schemas.microsoft.com/office/drawing/2014/main" id="{9BE0E8D5-75DF-4014-9EE9-00BF12435351}"/>
              </a:ext>
            </a:extLst>
          </p:cNvPr>
          <p:cNvPicPr>
            <a:picLocks noChangeAspect="1"/>
          </p:cNvPicPr>
          <p:nvPr/>
        </p:nvPicPr>
        <p:blipFill>
          <a:blip r:embed="rId3"/>
          <a:stretch>
            <a:fillRect/>
          </a:stretch>
        </p:blipFill>
        <p:spPr>
          <a:xfrm>
            <a:off x="76200" y="0"/>
            <a:ext cx="12020550" cy="6858000"/>
          </a:xfrm>
          <a:prstGeom prst="rect">
            <a:avLst/>
          </a:prstGeom>
          <a:noFill/>
        </p:spPr>
      </p:pic>
      <p:sp>
        <p:nvSpPr>
          <p:cNvPr id="3" name="Oval 2">
            <a:extLst>
              <a:ext uri="{FF2B5EF4-FFF2-40B4-BE49-F238E27FC236}">
                <a16:creationId xmlns:a16="http://schemas.microsoft.com/office/drawing/2014/main" id="{1C132999-8490-44C9-A237-A4613B69DCD1}"/>
              </a:ext>
            </a:extLst>
          </p:cNvPr>
          <p:cNvSpPr/>
          <p:nvPr/>
        </p:nvSpPr>
        <p:spPr>
          <a:xfrm>
            <a:off x="9265380" y="4879482"/>
            <a:ext cx="1343277" cy="380326"/>
          </a:xfrm>
          <a:prstGeom prst="ellipse">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8022752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TotalTime>
  <Words>111</Words>
  <Application>Microsoft Office PowerPoint</Application>
  <PresentationFormat>Widescreen</PresentationFormat>
  <Paragraphs>43</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Segoe UI</vt:lpstr>
      <vt:lpstr>Segoe UI Light</vt:lpstr>
      <vt:lpstr>Segoe UI Semibold</vt:lpstr>
      <vt:lpstr>Custom Design</vt:lpstr>
      <vt:lpstr>Revenue and profit analysis, discovering the weak links</vt:lpstr>
      <vt:lpstr>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thank you for your questions and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Davydova, Iryna</cp:lastModifiedBy>
  <cp:revision>10</cp:revision>
  <dcterms:created xsi:type="dcterms:W3CDTF">2016-09-04T11:54:55Z</dcterms:created>
  <dcterms:modified xsi:type="dcterms:W3CDTF">2025-07-26T10:18:09Z</dcterms:modified>
</cp:coreProperties>
</file>